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83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7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1FE2-0323-42FA-B0FC-04A2FD981FC7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0399-8502-4772-9C2C-39C0C8EE9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01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7E5B4-5E16-4943-A699-65D5E8473815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2899B-4A11-453F-93A5-7B420A020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E52D-E343-4898-8A22-C4C063649553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FD2E-2DD2-4A7C-A844-99F48FBF8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9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21E9C-71AB-4078-8FD6-0F5A05375138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67DE-6266-445F-9600-9742F321E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8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8635-E226-4C80-9ECF-18EB4C3D98FF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05CA-CE89-4F23-8D66-E64CDBB0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5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CBABB-D6E1-4618-9C31-FF15CE34F33B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97AC-F352-4D19-8CCA-E1D37264C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3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1930-B9B4-40C1-BAC7-1E8E0FA09978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F468-6A95-43D6-9D89-97EE22B43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F3C6-B32D-47ED-80B0-B344B5BB62FD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2E80-7A6D-4149-BE7D-D41EA3B01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2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E31D-AAD4-4440-90DD-66B977E501D8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94F8-04E3-4C72-8A42-71AF07C9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8D3F5-C865-4ED3-A4A3-5CE15688B6B0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C62E-A2BC-49AB-8551-1FA66CB99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6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3AC8D-129C-42CF-8A24-E9E91398C164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8B667-76C1-4CE7-9B73-AADDE30DD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22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B242B8-15DD-4D65-A47E-6CAC5DB049A7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3D9FE51-E20C-4B4F-90C1-01C1E06E9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9" r:id="rId2"/>
    <p:sldLayoutId id="2147483735" r:id="rId3"/>
    <p:sldLayoutId id="2147483730" r:id="rId4"/>
    <p:sldLayoutId id="2147483731" r:id="rId5"/>
    <p:sldLayoutId id="2147483732" r:id="rId6"/>
    <p:sldLayoutId id="2147483736" r:id="rId7"/>
    <p:sldLayoutId id="2147483737" r:id="rId8"/>
    <p:sldLayoutId id="2147483738" r:id="rId9"/>
    <p:sldLayoutId id="2147483733" r:id="rId10"/>
    <p:sldLayoutId id="21474837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7C0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7C0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7C0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7C0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7C0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7C0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7C0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7C0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7C05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F5CD2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AEBAD5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Videos/The_Joy_Luck_Club_-_Meet_the_Parents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../../../../Videos/Living_History-_Bound_Feet_Women_of_China.mp4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Cultural Diversity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8195" name="Content Placeholder 3" descr="DiverCity2006Icon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0325" y="2401888"/>
            <a:ext cx="3943350" cy="3371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Race 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854575"/>
          </a:xfrm>
        </p:spPr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Classification of people based on physical or biological characteristics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Color of skin, hair &amp; eyes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Facial features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Blood type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Bone structure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Frequently used to “label” people and explain patterns of behavior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In reality, it is the values, beliefs and behaviors learned from the ethnical group that accounts for behaviors attributed to race.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Cultural diversity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Differences based on cultural, ethnical and racial factors</a:t>
            </a:r>
          </a:p>
          <a:p>
            <a:pPr eaLnBrk="1" hangingPunct="1"/>
            <a:r>
              <a:rPr lang="en-US" altLang="en-US" smtClean="0"/>
              <a:t>All these influence an individual’s behavior, self-perception, judgment of others and interpersonal relationships</a:t>
            </a:r>
          </a:p>
          <a:p>
            <a:pPr eaLnBrk="1" hangingPunct="1"/>
            <a:r>
              <a:rPr lang="en-US" altLang="en-US" smtClean="0"/>
              <a:t>Differences exist within all ethic/cultural groups and within the people that make up those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Continued…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Cultural assimilation	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449513"/>
            <a:ext cx="4040188" cy="3951287"/>
          </a:xfrm>
        </p:spPr>
        <p:txBody>
          <a:bodyPr/>
          <a:lstStyle/>
          <a:p>
            <a:pPr eaLnBrk="1" hangingPunct="1"/>
            <a:r>
              <a:rPr lang="en-US" altLang="en-US" smtClean="0"/>
              <a:t>Process that represents the absorption of many different cultures into a given area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U.S. is considered a “melting pot” due to all the cultures that live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acculturation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449513"/>
            <a:ext cx="4041775" cy="3951287"/>
          </a:xfrm>
        </p:spPr>
        <p:txBody>
          <a:bodyPr/>
          <a:lstStyle/>
          <a:p>
            <a:pPr eaLnBrk="1" hangingPunct="1"/>
            <a:r>
              <a:rPr lang="en-US" altLang="en-US" smtClean="0"/>
              <a:t>Process of learning the beliefs and behaviors of a dominant culture and assuming some of the characteristics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Occurs slowly over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Sensitivity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Because healthcare workers provide care to ALL patients, they must be able to recognize and appreciate the personal characteristics of others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i.e. Calling an adult by their first name, in some cultures, is not acceptable except for family </a:t>
            </a:r>
            <a:r>
              <a:rPr lang="en-US" altLang="en-US" sz="2800" dirty="0" smtClean="0"/>
              <a:t>members</a:t>
            </a:r>
          </a:p>
          <a:p>
            <a:pPr marL="119062" indent="0" eaLnBrk="1" hangingPunct="1">
              <a:buNone/>
            </a:pPr>
            <a:endParaRPr lang="en-US" altLang="en-US" sz="2800" dirty="0" smtClean="0"/>
          </a:p>
          <a:p>
            <a:pPr marL="119062" indent="0" eaLnBrk="1" hangingPunct="1">
              <a:buNone/>
            </a:pPr>
            <a:r>
              <a:rPr lang="en-US" altLang="en-US" sz="2800" dirty="0" smtClean="0">
                <a:hlinkClick r:id="rId2" action="ppaction://hlinkfile"/>
              </a:rPr>
              <a:t>The Joy Luck Club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Bias, Prejudice &amp; Stereotyping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bias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449513"/>
            <a:ext cx="4040188" cy="3951287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i="1" dirty="0" smtClean="0"/>
              <a:t>Preference that inhibits impartial judgment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All “whites” are superior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Young people are physically superior to old people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Women are inferior to men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College-educated people are superior to uneducated individuals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Prejudice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449513"/>
            <a:ext cx="4041775" cy="3951287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Pre-judging: a strong belief about a person/subject that is formed without reviewing facts of information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Every individual is prejudice to some degree, but in heath care, it can’t be shown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Bias, Prejudice &amp; Stereotyping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stereotyping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3"/>
            <a:ext cx="4040188" cy="3951287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Occurs when an assumption is made that everyone in a particular group is the same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All blondes are dumb</a:t>
            </a:r>
          </a:p>
          <a:p>
            <a:pPr eaLnBrk="1" hangingPunct="1"/>
            <a:r>
              <a:rPr lang="en-US" altLang="en-US" smtClean="0"/>
              <a:t>Every obese person eats too much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Avoiding B, P, &amp; 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4038600"/>
          </a:xfrm>
        </p:spPr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Be aware of own personal values/beliefs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Obtain info about different ethnic/cultural groups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Be sensitive to practices that are different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Ask questions and share ideas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Be open to differences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Avoid jokes that offend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Remember: you are not being asked to adopt other beliefs, just respect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Family organization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Refers to the structure of a family and dominant decision-making person in the family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Family organization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Nuclear family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80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449513"/>
            <a:ext cx="4040188" cy="3951287"/>
          </a:xfrm>
        </p:spPr>
        <p:txBody>
          <a:bodyPr/>
          <a:lstStyle/>
          <a:p>
            <a:pPr eaLnBrk="1" hangingPunct="1"/>
            <a:r>
              <a:rPr lang="en-US" altLang="en-US" smtClean="0"/>
              <a:t>Consists of mother, father, and children</a:t>
            </a:r>
          </a:p>
          <a:p>
            <a:pPr eaLnBrk="1" hangingPunct="1"/>
            <a:r>
              <a:rPr lang="en-US" altLang="en-US" smtClean="0"/>
              <a:t>May also consist of a single parent and children</a:t>
            </a:r>
          </a:p>
          <a:p>
            <a:pPr eaLnBrk="1" hangingPunct="1"/>
            <a:r>
              <a:rPr lang="en-US" altLang="en-US" smtClean="0"/>
              <a:t>Usually basic unit in European and American families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Extended family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82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449513"/>
            <a:ext cx="4041775" cy="3951287"/>
          </a:xfrm>
        </p:spPr>
        <p:txBody>
          <a:bodyPr/>
          <a:lstStyle/>
          <a:p>
            <a:pPr eaLnBrk="1" hangingPunct="1"/>
            <a:r>
              <a:rPr lang="en-US" altLang="en-US" smtClean="0"/>
              <a:t>Includes nuclear family plus grandparents, aunts, uncles and cousins.</a:t>
            </a:r>
          </a:p>
          <a:p>
            <a:pPr eaLnBrk="1" hangingPunct="1"/>
            <a:r>
              <a:rPr lang="en-US" altLang="en-US" smtClean="0"/>
              <a:t>Usually the basic unit in Asian, Hispanic and Native-American families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Headship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patriarchal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60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3"/>
            <a:ext cx="4040188" cy="3951287"/>
          </a:xfrm>
        </p:spPr>
        <p:txBody>
          <a:bodyPr/>
          <a:lstStyle/>
          <a:p>
            <a:pPr eaLnBrk="1" hangingPunct="1"/>
            <a:r>
              <a:rPr lang="en-US" altLang="en-US" smtClean="0"/>
              <a:t>Father or oldest male is the authority figure</a:t>
            </a:r>
          </a:p>
          <a:p>
            <a:pPr eaLnBrk="1" hangingPunct="1"/>
            <a:r>
              <a:rPr lang="en-US" altLang="en-US" smtClean="0"/>
              <a:t>Dominant male makes decisions regarding healthcare</a:t>
            </a:r>
          </a:p>
          <a:p>
            <a:pPr eaLnBrk="1" hangingPunct="1"/>
            <a:r>
              <a:rPr lang="en-US" altLang="en-US" smtClean="0"/>
              <a:t>Asian and Middle Eastern families, male have sole authority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matriarchal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60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3"/>
            <a:ext cx="4041775" cy="3951287"/>
          </a:xfrm>
        </p:spPr>
        <p:txBody>
          <a:bodyPr/>
          <a:lstStyle/>
          <a:p>
            <a:pPr eaLnBrk="1" hangingPunct="1"/>
            <a:r>
              <a:rPr lang="en-US" altLang="en-US" smtClean="0"/>
              <a:t>The mother or oldest female is the authority figure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Language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In U.S. dominant language is English, but many other languages are spoken as well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2000 census stated that 20% of the population under age 65 speaks a language other than English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Must find a </a:t>
            </a:r>
            <a:r>
              <a:rPr lang="en-US" dirty="0" err="1" smtClean="0"/>
              <a:t>interpretor</a:t>
            </a:r>
            <a:r>
              <a:rPr lang="en-US" dirty="0" smtClean="0"/>
              <a:t>/translator </a:t>
            </a:r>
            <a:r>
              <a:rPr lang="en-US" dirty="0" smtClean="0"/>
              <a:t>to receive informed consent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Speak slowly (not loudly)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Use gestures, carefully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Use non-verbal communication – smile, touch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Jokerman" panose="04090605060D06020702" pitchFamily="82" charset="0"/>
              </a:rPr>
              <a:t>Beauty</a:t>
            </a:r>
            <a:endParaRPr lang="en-US" dirty="0">
              <a:latin typeface="Jokerman" panose="04090605060D06020702" pitchFamily="82" charset="0"/>
            </a:endParaRP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4038600" cy="4187825"/>
          </a:xfrm>
        </p:spPr>
        <p:txBody>
          <a:bodyPr/>
          <a:lstStyle/>
          <a:p>
            <a:r>
              <a:rPr lang="en-US" altLang="en-US" smtClean="0"/>
              <a:t>What is considered beautiful?</a:t>
            </a:r>
          </a:p>
          <a:p>
            <a:endParaRPr lang="en-US" altLang="en-US" smtClean="0"/>
          </a:p>
          <a:p>
            <a:r>
              <a:rPr lang="en-US" altLang="en-US" smtClean="0"/>
              <a:t>What would we do to attain “beauty”?</a:t>
            </a:r>
          </a:p>
          <a:p>
            <a:endParaRPr lang="en-US" altLang="en-US" smtClean="0"/>
          </a:p>
          <a:p>
            <a:r>
              <a:rPr lang="en-US" altLang="en-US" smtClean="0"/>
              <a:t>Is beauty a social or individual concept?</a:t>
            </a:r>
          </a:p>
          <a:p>
            <a:endParaRPr lang="en-US" altLang="en-US" smtClean="0"/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286000"/>
            <a:ext cx="46482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Personal touch and space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“territorial space”</a:t>
            </a:r>
          </a:p>
          <a:p>
            <a:pPr eaLnBrk="1" hangingPunct="1"/>
            <a:r>
              <a:rPr lang="en-US" altLang="en-US" smtClean="0"/>
              <a:t>The distance people require to feel comfortable while interacting with others</a:t>
            </a:r>
          </a:p>
          <a:p>
            <a:pPr eaLnBrk="1" hangingPunct="1"/>
            <a:r>
              <a:rPr lang="en-US" altLang="en-US" smtClean="0"/>
              <a:t>Varies among different cultural groups</a:t>
            </a:r>
          </a:p>
          <a:p>
            <a:pPr eaLnBrk="1" hangingPunct="1"/>
            <a:r>
              <a:rPr lang="en-US" altLang="en-US" smtClean="0"/>
              <a:t>Always be alert to non-verbal clues</a:t>
            </a:r>
          </a:p>
          <a:p>
            <a:pPr lvl="1" eaLnBrk="1" hangingPunct="1"/>
            <a:r>
              <a:rPr lang="en-US" altLang="en-US" smtClean="0"/>
              <a:t>Patient may get anxious when you get to close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Eye contact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Also affected by different cultural beliefs</a:t>
            </a:r>
          </a:p>
          <a:p>
            <a:pPr eaLnBrk="1" hangingPunct="1"/>
            <a:r>
              <a:rPr lang="en-US" altLang="en-US" smtClean="0"/>
              <a:t>Many feel eye contact during a conversation shows interest and trustworthiness</a:t>
            </a:r>
          </a:p>
          <a:p>
            <a:pPr eaLnBrk="1" hangingPunct="1"/>
            <a:r>
              <a:rPr lang="en-US" altLang="en-US" smtClean="0"/>
              <a:t>Some cultures consider eye contact to be rude</a:t>
            </a:r>
          </a:p>
          <a:p>
            <a:pPr eaLnBrk="1" hangingPunct="1"/>
            <a:r>
              <a:rPr lang="en-US" altLang="en-US" smtClean="0"/>
              <a:t>Native Americans may use peripheral eye contact instead of direct eye contact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Gestures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Used to communicate many things</a:t>
            </a:r>
          </a:p>
          <a:p>
            <a:pPr eaLnBrk="1" hangingPunct="1"/>
            <a:r>
              <a:rPr lang="en-US" altLang="en-US" smtClean="0"/>
              <a:t>Common gestures are nodding for “yes” and side-to-side for “no”, pointing is used to stress a specific idea</a:t>
            </a:r>
          </a:p>
          <a:p>
            <a:pPr eaLnBrk="1" hangingPunct="1"/>
            <a:r>
              <a:rPr lang="en-US" altLang="en-US" smtClean="0"/>
              <a:t>In India, nodding and shaking head mean the oppositie</a:t>
            </a:r>
          </a:p>
          <a:p>
            <a:pPr eaLnBrk="1" hangingPunct="1"/>
            <a:r>
              <a:rPr lang="en-US" altLang="en-US" smtClean="0"/>
              <a:t>Pointing in Asian and Native American cultures represent a strong threat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Health Care Beliefs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most common health care system in the U.S. is based on “Western” system: bases for disease is due to microorganisms, diseased cells and aging. Healthcare is directed toward eliminating the cause.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Beliefs about a health care system vary among cultures, so patients regard healthcare differently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Every culture has a system for health care based on values &amp; beliefs that have existed for generations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(graphic organizer for beliefs)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Spirituality/Religion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Part of every ethnic group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belief individuals have about themselves, their connections with others and their relationship with a higher power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When spiritual beliefs are firmly established, the person has a basis for understanding life, finding sources of support when needed and drawing on inner/external resource to deal w/ situations that arise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Spirituality and Religion are NOT the same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Religion is 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organized</a:t>
            </a:r>
            <a:r>
              <a:rPr lang="en-US" dirty="0" smtClean="0"/>
              <a:t> system of belief in a higher power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Spirituality/Religion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atheist</a:t>
            </a:r>
            <a:endParaRPr lang="en-US" dirty="0"/>
          </a:p>
        </p:txBody>
      </p:sp>
      <p:sp>
        <p:nvSpPr>
          <p:cNvPr id="32772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449513"/>
            <a:ext cx="4040188" cy="3951287"/>
          </a:xfrm>
        </p:spPr>
        <p:txBody>
          <a:bodyPr/>
          <a:lstStyle/>
          <a:p>
            <a:pPr eaLnBrk="1" hangingPunct="1"/>
            <a:r>
              <a:rPr lang="en-US" altLang="en-US" smtClean="0"/>
              <a:t>A person who does not believe any diety (higher power) exists.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agnostic</a:t>
            </a:r>
            <a:endParaRPr lang="en-US" dirty="0"/>
          </a:p>
        </p:txBody>
      </p:sp>
      <p:sp>
        <p:nvSpPr>
          <p:cNvPr id="32774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449513"/>
            <a:ext cx="4041775" cy="3951287"/>
          </a:xfrm>
        </p:spPr>
        <p:txBody>
          <a:bodyPr/>
          <a:lstStyle/>
          <a:p>
            <a:pPr eaLnBrk="1" hangingPunct="1"/>
            <a:r>
              <a:rPr lang="en-US" altLang="en-US" smtClean="0"/>
              <a:t>Person who believes that the existence of God cannot be proven or disproven, thereby doesn’t claim either.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Respecting Diversity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Key is to regard each person as a unique individual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Every individual adopts beliefs and forms patterns of behavior based on culture, ethnicity, race, life experiences, spirituality and religion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Beliefs may change based on new exposures and experiences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Must be aware of the needs of each individual in order to provide care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Chinese foot binding</a:t>
            </a:r>
            <a:endParaRPr lang="en-US" dirty="0"/>
          </a:p>
        </p:txBody>
      </p:sp>
      <p:sp>
        <p:nvSpPr>
          <p:cNvPr id="10243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r>
              <a:rPr lang="en-US" altLang="en-US" sz="2400" smtClean="0"/>
              <a:t>Feet bound at early age</a:t>
            </a:r>
          </a:p>
          <a:p>
            <a:r>
              <a:rPr lang="en-US" altLang="en-US" sz="2400" smtClean="0"/>
              <a:t>Sign of wealth and marriage eligibility</a:t>
            </a:r>
          </a:p>
          <a:p>
            <a:r>
              <a:rPr lang="en-US" altLang="en-US" sz="2400" smtClean="0"/>
              <a:t>Believed to make the daughter more attractive to suitors</a:t>
            </a:r>
          </a:p>
          <a:p>
            <a:r>
              <a:rPr lang="en-US" altLang="en-US" sz="2400" smtClean="0"/>
              <a:t>Outlawed in 1912, although some still secretly practiced</a:t>
            </a:r>
          </a:p>
          <a:p>
            <a:r>
              <a:rPr lang="en-US" altLang="en-US" sz="2400" smtClean="0"/>
              <a:t>“lotus” shaped feet</a:t>
            </a:r>
          </a:p>
          <a:p>
            <a:r>
              <a:rPr lang="en-US" altLang="en-US" sz="2400" smtClean="0">
                <a:hlinkClick r:id="rId2" action="ppaction://hlinkfile"/>
              </a:rPr>
              <a:t>Walking with bound feet</a:t>
            </a:r>
            <a:endParaRPr lang="en-US" altLang="en-US" sz="2400" smtClean="0"/>
          </a:p>
          <a:p>
            <a:endParaRPr lang="en-US" altLang="en-US" sz="2400" smtClean="0"/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438400"/>
            <a:ext cx="4343400" cy="2909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Italy: Bella Donna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>
              <a:defRPr/>
            </a:pPr>
            <a:r>
              <a:rPr lang="en-US" dirty="0"/>
              <a:t>In Italian literally meaning “beautiful” “lady”</a:t>
            </a:r>
          </a:p>
          <a:p>
            <a:pPr>
              <a:defRPr/>
            </a:pPr>
            <a:r>
              <a:rPr lang="en-US" dirty="0"/>
              <a:t>Juice from the plant was consumed to dilate the pupils</a:t>
            </a:r>
          </a:p>
          <a:p>
            <a:pPr>
              <a:defRPr/>
            </a:pPr>
            <a:r>
              <a:rPr lang="en-US" dirty="0"/>
              <a:t>Seen as beautiful to have large pupils</a:t>
            </a:r>
          </a:p>
          <a:p>
            <a:pPr>
              <a:defRPr/>
            </a:pPr>
            <a:r>
              <a:rPr lang="en-US" dirty="0"/>
              <a:t>Can be poisonous!</a:t>
            </a:r>
          </a:p>
          <a:p>
            <a:pPr marL="119062" indent="0"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828800"/>
            <a:ext cx="43434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Introduction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 rtlCol="0">
            <a:normAutofit fontScale="77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Healthcare workers must work with and provide care to a variety of people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YOU must be aware of factors that cause each individual to be unique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That uniqueness is influenced by many things: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Physical characteristics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Family life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Socioeconomic status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Religious beliefs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Geographical location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Education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Occupation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Life experiences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One major influence is the person’s cultural/ethical heritage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Culture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 rtlCol="0">
            <a:normAutofit fontScale="850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values, beliefs, attitudes, languages, symbols, rituals, behaviors and customs unique to a particular group of people and that are passed down from generation to generation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Often defined as a set of rules, because each culture provides a “blueprint” for its standard of living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Childrearing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Education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Occupational choice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Social interactions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Spiritual beliefs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Healthcare choices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accent1">
                    <a:satMod val="150000"/>
                  </a:schemeClr>
                </a:solidFill>
              </a:rPr>
              <a:t>Culture is not always uniform, but it does provide a foundation for behavior</a:t>
            </a:r>
            <a:br>
              <a:rPr lang="en-US" sz="27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700" dirty="0" smtClean="0">
                <a:solidFill>
                  <a:schemeClr val="accent1">
                    <a:satMod val="150000"/>
                  </a:schemeClr>
                </a:solidFill>
              </a:rPr>
              <a:t>All cultures have 4 basic characteristics: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Culture is learned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2449513"/>
            <a:ext cx="4040188" cy="3951287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It is taught to others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Children learn patterns by imitating adults and developing attitudes accepted by others.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Culture is shared	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25" y="2449513"/>
            <a:ext cx="4041775" cy="3951287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Common practices and beliefs are shared with others in a cultural group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Circumcisions are common practice within the Caucasian culture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Culture is social in nature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3"/>
            <a:ext cx="4040188" cy="3951287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i="1" dirty="0" smtClean="0"/>
              <a:t>Individuals in the group understand appropriate behavior based on traditions that have been passed down from generation to generation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i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Traditional Hispanic culture believe  women marry and raise children – not get educated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Culture is dynamic and constantly changing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3"/>
            <a:ext cx="4041775" cy="3951287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New ideas may generate different standards for behavior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This allows members to meet the needs of the group by adapting to environmental changes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Ethnicity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Classification of people based on national origin and/or culture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May share common heritage, geographic location, social customs, language and beliefs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Every individual may not practice all of the beliefs of the group, but is still influenced by other members of the group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Within each ethnic group, there are numerous subgroups, each with its own lifestyle and beliefs, but from the same heritage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7438</TotalTime>
  <Words>1320</Words>
  <Application>Microsoft Office PowerPoint</Application>
  <PresentationFormat>On-screen Show (4:3)</PresentationFormat>
  <Paragraphs>180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Module</vt:lpstr>
      <vt:lpstr>Cultural Diversity</vt:lpstr>
      <vt:lpstr>Beauty</vt:lpstr>
      <vt:lpstr>Chinese foot binding</vt:lpstr>
      <vt:lpstr>Italy: Bella Donna</vt:lpstr>
      <vt:lpstr>Introduction</vt:lpstr>
      <vt:lpstr>Culture</vt:lpstr>
      <vt:lpstr>Culture is not always uniform, but it does provide a foundation for behavior All cultures have 4 basic characteristics:</vt:lpstr>
      <vt:lpstr>PowerPoint Presentation</vt:lpstr>
      <vt:lpstr>Ethnicity</vt:lpstr>
      <vt:lpstr>Race </vt:lpstr>
      <vt:lpstr>Cultural diversity</vt:lpstr>
      <vt:lpstr>Continued…</vt:lpstr>
      <vt:lpstr>Sensitivity</vt:lpstr>
      <vt:lpstr>Bias, Prejudice &amp; Stereotyping</vt:lpstr>
      <vt:lpstr>Bias, Prejudice &amp; Stereotyping</vt:lpstr>
      <vt:lpstr>Family organization</vt:lpstr>
      <vt:lpstr>Family organization</vt:lpstr>
      <vt:lpstr>Headship</vt:lpstr>
      <vt:lpstr>Language</vt:lpstr>
      <vt:lpstr>Personal touch and space</vt:lpstr>
      <vt:lpstr>Eye contact</vt:lpstr>
      <vt:lpstr>Gestures</vt:lpstr>
      <vt:lpstr>Health Care Beliefs</vt:lpstr>
      <vt:lpstr>Spirituality/Religion</vt:lpstr>
      <vt:lpstr>Spirituality/Religion</vt:lpstr>
      <vt:lpstr>Respecting Diversity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Diversity</dc:title>
  <dc:creator>Libbye.Sills</dc:creator>
  <cp:lastModifiedBy>Windows User</cp:lastModifiedBy>
  <cp:revision>33</cp:revision>
  <dcterms:created xsi:type="dcterms:W3CDTF">2007-10-02T15:54:18Z</dcterms:created>
  <dcterms:modified xsi:type="dcterms:W3CDTF">2014-11-17T14:40:05Z</dcterms:modified>
</cp:coreProperties>
</file>